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65" r:id="rId4"/>
    <p:sldId id="259" r:id="rId5"/>
    <p:sldId id="258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1014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5F6ADF-76BE-4E67-B3A7-E4E519D3E160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028E9-9339-45F1-B423-835F58D37BA5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060287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F2C944D8-6690-4D56-96EF-5A75EC23822C}" type="slidenum">
              <a:rPr lang="en-US" sz="1200">
                <a:latin typeface="Times New Roman" panose="02020603050405020304" pitchFamily="18" charset="0"/>
              </a:rPr>
              <a:pPr eaLnBrk="1" hangingPunct="1"/>
              <a:t>4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51536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IE" dirty="0" smtClean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976A1E8F-06DE-43A4-8B8B-9A292E892B6E}" type="slidenum">
              <a:rPr lang="en-US" sz="1200">
                <a:latin typeface="Times New Roman" panose="02020603050405020304" pitchFamily="18" charset="0"/>
              </a:rPr>
              <a:pPr eaLnBrk="1" hangingPunct="1"/>
              <a:t>5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637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A27B6D8C-8362-41AA-96DC-01084C5A4EB6}" type="slidenum">
              <a:rPr lang="en-US" sz="1200">
                <a:latin typeface="Times New Roman" panose="02020603050405020304" pitchFamily="18" charset="0"/>
              </a:rPr>
              <a:pPr eaLnBrk="1" hangingPunct="1"/>
              <a:t>6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36886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2A690AF8-437C-4B56-97F5-8F6B2DE9B423}" type="slidenum">
              <a:rPr lang="en-US" sz="1200">
                <a:latin typeface="Times New Roman" panose="02020603050405020304" pitchFamily="18" charset="0"/>
              </a:rPr>
              <a:pPr eaLnBrk="1" hangingPunct="1"/>
              <a:t>7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65807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ADC9088B-C9DF-4BC2-8284-9E399BB5B660}" type="slidenum">
              <a:rPr lang="en-US" sz="1200">
                <a:latin typeface="Times New Roman" panose="02020603050405020304" pitchFamily="18" charset="0"/>
              </a:rPr>
              <a:pPr eaLnBrk="1" hangingPunct="1"/>
              <a:t>8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95412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A8B06699-D3ED-4688-A34C-5BE8804DBA70}" type="slidenum">
              <a:rPr lang="en-US" sz="1200">
                <a:latin typeface="Times New Roman" panose="02020603050405020304" pitchFamily="18" charset="0"/>
              </a:rPr>
              <a:pPr eaLnBrk="1" hangingPunct="1"/>
              <a:t>9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77029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5D29695C-C212-42F9-95CA-176E82674D9A}" type="slidenum">
              <a:rPr lang="en-US" sz="1200">
                <a:latin typeface="Times New Roman" panose="02020603050405020304" pitchFamily="18" charset="0"/>
              </a:rPr>
              <a:pPr eaLnBrk="1" hangingPunct="1"/>
              <a:t>10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72202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440379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17829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499534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288690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939703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955480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234471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734269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756715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59757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49280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70D29-463A-43D6-BBEF-693D30580A1C}" type="datetimeFigureOut">
              <a:rPr lang="en-IE" smtClean="0"/>
              <a:t>10/03/2014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  <p:pic>
        <p:nvPicPr>
          <p:cNvPr id="7" name="Picture 2" descr="C:\Users\Bryan\Desktop\MMUG\CS.DIT2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719526"/>
            <a:ext cx="1800200" cy="1237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://www.dit.ie/media/logo/DIT_logocol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5951008"/>
            <a:ext cx="792088" cy="79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565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ed3d.com/cwr/steer/Obstacle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 smtClean="0"/>
              <a:t>Game AI</a:t>
            </a:r>
            <a:br>
              <a:rPr lang="en-IE" dirty="0" smtClean="0"/>
            </a:br>
            <a:r>
              <a:rPr lang="en-IE" dirty="0" smtClean="0"/>
              <a:t>(Game Engines 2)</a:t>
            </a:r>
            <a:endParaRPr lang="en-I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 smtClean="0"/>
              <a:t>Dr Bryan Duggan</a:t>
            </a:r>
          </a:p>
          <a:p>
            <a:r>
              <a:rPr lang="en-IE" dirty="0" smtClean="0"/>
              <a:t>Dublin Institute of Technology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302220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So:</a:t>
            </a:r>
            <a:endParaRPr lang="en-US" dirty="0" smtClean="0"/>
          </a:p>
        </p:txBody>
      </p:sp>
      <p:sp>
        <p:nvSpPr>
          <p:cNvPr id="2867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E" sz="2800" dirty="0" smtClean="0"/>
              <a:t>a = u.u</a:t>
            </a:r>
          </a:p>
          <a:p>
            <a:pPr>
              <a:lnSpc>
                <a:spcPct val="90000"/>
              </a:lnSpc>
            </a:pPr>
            <a:r>
              <a:rPr lang="en-IE" sz="2800" dirty="0" smtClean="0"/>
              <a:t>b = 2u(p0 – pc)</a:t>
            </a:r>
          </a:p>
          <a:p>
            <a:pPr>
              <a:lnSpc>
                <a:spcPct val="90000"/>
              </a:lnSpc>
            </a:pPr>
            <a:r>
              <a:rPr lang="en-IE" sz="2800" dirty="0" smtClean="0"/>
              <a:t>c = (p0 – c).(p0 – c) - </a:t>
            </a:r>
            <a:r>
              <a:rPr lang="en-US" sz="2800" dirty="0" smtClean="0"/>
              <a:t>r</a:t>
            </a:r>
            <a:r>
              <a:rPr lang="en-US" sz="2800" baseline="30000" dirty="0" smtClean="0"/>
              <a:t>2</a:t>
            </a:r>
          </a:p>
          <a:p>
            <a:pPr>
              <a:lnSpc>
                <a:spcPct val="90000"/>
              </a:lnSpc>
            </a:pPr>
            <a:r>
              <a:rPr lang="en-IE" sz="2800" dirty="0" smtClean="0"/>
              <a:t>Discriminant = b</a:t>
            </a:r>
            <a:r>
              <a:rPr lang="en-IE" sz="2800" baseline="30000" dirty="0" smtClean="0"/>
              <a:t>2</a:t>
            </a:r>
            <a:r>
              <a:rPr lang="en-IE" sz="2800" dirty="0" smtClean="0"/>
              <a:t> – 4ac</a:t>
            </a:r>
          </a:p>
          <a:p>
            <a:pPr>
              <a:lnSpc>
                <a:spcPct val="90000"/>
              </a:lnSpc>
            </a:pPr>
            <a:r>
              <a:rPr lang="en-IE" sz="2800" dirty="0" smtClean="0"/>
              <a:t>If (Discriminant &lt; 0)</a:t>
            </a:r>
          </a:p>
          <a:p>
            <a:pPr lvl="1">
              <a:lnSpc>
                <a:spcPct val="90000"/>
              </a:lnSpc>
            </a:pPr>
            <a:r>
              <a:rPr lang="en-IE" sz="2400" dirty="0" smtClean="0"/>
              <a:t>Return false</a:t>
            </a:r>
          </a:p>
          <a:p>
            <a:pPr>
              <a:lnSpc>
                <a:spcPct val="90000"/>
              </a:lnSpc>
            </a:pPr>
            <a:r>
              <a:rPr lang="en-IE" sz="2800" dirty="0" smtClean="0"/>
              <a:t>Else</a:t>
            </a:r>
          </a:p>
          <a:p>
            <a:pPr lvl="1">
              <a:lnSpc>
                <a:spcPct val="90000"/>
              </a:lnSpc>
            </a:pPr>
            <a:r>
              <a:rPr lang="en-IE" sz="2400" dirty="0" smtClean="0"/>
              <a:t>Calculate 1 or 2 values for t</a:t>
            </a:r>
          </a:p>
          <a:p>
            <a:pPr lvl="1">
              <a:lnSpc>
                <a:spcPct val="90000"/>
              </a:lnSpc>
            </a:pPr>
            <a:r>
              <a:rPr lang="en-IE" sz="2400" dirty="0" smtClean="0"/>
              <a:t>Calculate 1 or 2 points by substituting into ray equation:</a:t>
            </a:r>
          </a:p>
          <a:p>
            <a:pPr lvl="1">
              <a:lnSpc>
                <a:spcPct val="90000"/>
              </a:lnSpc>
            </a:pPr>
            <a:r>
              <a:rPr lang="en-IE" sz="2400" dirty="0" smtClean="0"/>
              <a:t>p(t) = p</a:t>
            </a:r>
            <a:r>
              <a:rPr lang="en-IE" sz="2400" baseline="-25000" dirty="0" smtClean="0"/>
              <a:t>0</a:t>
            </a:r>
            <a:r>
              <a:rPr lang="en-IE" sz="2400" dirty="0" smtClean="0"/>
              <a:t> + tu</a:t>
            </a:r>
          </a:p>
          <a:p>
            <a:pPr lvl="2">
              <a:lnSpc>
                <a:spcPct val="90000"/>
              </a:lnSpc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74366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Obstacle avoidance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IE" dirty="0"/>
              <a:t>Steers </a:t>
            </a:r>
            <a:r>
              <a:rPr lang="en-IE" dirty="0" smtClean="0"/>
              <a:t>the ship to </a:t>
            </a:r>
            <a:r>
              <a:rPr lang="en-IE" dirty="0"/>
              <a:t>avoid </a:t>
            </a:r>
            <a:r>
              <a:rPr lang="en-IE" dirty="0" smtClean="0"/>
              <a:t>obstacles </a:t>
            </a:r>
            <a:r>
              <a:rPr lang="en-IE" dirty="0"/>
              <a:t>lying in its path. </a:t>
            </a:r>
          </a:p>
          <a:p>
            <a:r>
              <a:rPr lang="en-IE" dirty="0"/>
              <a:t>Any </a:t>
            </a:r>
            <a:r>
              <a:rPr lang="en-IE" dirty="0" smtClean="0"/>
              <a:t>obstacle that </a:t>
            </a:r>
            <a:r>
              <a:rPr lang="en-IE" dirty="0"/>
              <a:t>can be approximated by a circle </a:t>
            </a:r>
            <a:r>
              <a:rPr lang="en-IE" dirty="0" smtClean="0"/>
              <a:t>(2D) or a sphere (3D)</a:t>
            </a:r>
            <a:endParaRPr lang="en-IE" dirty="0"/>
          </a:p>
          <a:p>
            <a:r>
              <a:rPr lang="en-IE" dirty="0"/>
              <a:t>This is achieved by steering the vehicle so as to keep a rectangular area — a detection box, extending forward from the vehicle — free of collisions. </a:t>
            </a:r>
          </a:p>
          <a:p>
            <a:r>
              <a:rPr lang="en-IE" dirty="0"/>
              <a:t>The detection box's </a:t>
            </a:r>
            <a:r>
              <a:rPr lang="en-IE" b="1" dirty="0"/>
              <a:t>width </a:t>
            </a:r>
            <a:r>
              <a:rPr lang="en-IE" dirty="0"/>
              <a:t>is equal to the bounding </a:t>
            </a:r>
            <a:r>
              <a:rPr lang="en-IE" dirty="0" smtClean="0"/>
              <a:t>diameter of </a:t>
            </a:r>
            <a:r>
              <a:rPr lang="en-IE" dirty="0"/>
              <a:t>the vehicle, and its </a:t>
            </a:r>
            <a:r>
              <a:rPr lang="en-IE" b="1" dirty="0"/>
              <a:t>length </a:t>
            </a:r>
            <a:r>
              <a:rPr lang="en-IE" dirty="0"/>
              <a:t>is proportional to the vehicle's current speed — the faster it goes, the longer the detection box.</a:t>
            </a:r>
          </a:p>
          <a:p>
            <a:r>
              <a:rPr lang="en-IE" dirty="0">
                <a:hlinkClick r:id="rId2"/>
              </a:rPr>
              <a:t>http://</a:t>
            </a:r>
            <a:r>
              <a:rPr lang="en-IE" dirty="0" smtClean="0">
                <a:hlinkClick r:id="rId2"/>
              </a:rPr>
              <a:t>www.red3d.com/cwr/steer/Obstacle.html</a:t>
            </a: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7396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The algorithm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E" dirty="0" smtClean="0"/>
              <a:t>Calculate the length of the detection box</a:t>
            </a:r>
          </a:p>
          <a:p>
            <a:pPr marL="914400" lvl="1" indent="-514350"/>
            <a:r>
              <a:rPr lang="en-IE" dirty="0" smtClean="0"/>
              <a:t>minLength + minLength * (speed / max_speed)</a:t>
            </a:r>
          </a:p>
          <a:p>
            <a:r>
              <a:rPr lang="en-IE" dirty="0" smtClean="0"/>
              <a:t>Get the game objects tagged “obstacle”</a:t>
            </a:r>
          </a:p>
          <a:p>
            <a:r>
              <a:rPr lang="en-IE" dirty="0" smtClean="0"/>
              <a:t>Make a list of all the obstacles within range of the detection box</a:t>
            </a:r>
          </a:p>
          <a:p>
            <a:pPr lvl="1"/>
            <a:r>
              <a:rPr lang="en-IE" dirty="0" smtClean="0"/>
              <a:t>Check the distance from the boid to the obstacles</a:t>
            </a:r>
          </a:p>
          <a:p>
            <a:pPr lvl="1"/>
            <a:r>
              <a:rPr lang="en-IE" dirty="0" smtClean="0"/>
              <a:t>We only consider those in range and discard the rest</a:t>
            </a:r>
          </a:p>
          <a:p>
            <a:r>
              <a:rPr lang="en-IE" dirty="0" smtClean="0"/>
              <a:t>For each of the obstacles in range</a:t>
            </a:r>
          </a:p>
          <a:p>
            <a:pPr lvl="1"/>
            <a:r>
              <a:rPr lang="en-IE" dirty="0" smtClean="0"/>
              <a:t>Transform the position of the obstacle by the inverse world transform of the boid</a:t>
            </a:r>
          </a:p>
          <a:p>
            <a:pPr lvl="1"/>
            <a:r>
              <a:rPr lang="en-IE" dirty="0" smtClean="0"/>
              <a:t>This brings the obstacle into the boid’s local space...</a:t>
            </a:r>
          </a:p>
          <a:p>
            <a:pPr lvl="1"/>
            <a:r>
              <a:rPr lang="en-IE" dirty="0" smtClean="0"/>
              <a:t>We can then discard all the obstacles with a negative Z (because they are behind the boid)</a:t>
            </a:r>
          </a:p>
          <a:p>
            <a:pPr lvl="1"/>
            <a:r>
              <a:rPr lang="en-IE" dirty="0" smtClean="0"/>
              <a:t>See diagrams on next page...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871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17649"/>
          <a:stretch/>
        </p:blipFill>
        <p:spPr>
          <a:xfrm>
            <a:off x="467544" y="868309"/>
            <a:ext cx="4392488" cy="33751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192253"/>
            <a:ext cx="3555265" cy="40512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63688" y="4396461"/>
            <a:ext cx="1345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 smtClean="0"/>
              <a:t>World space</a:t>
            </a:r>
            <a:endParaRPr lang="en-IE" dirty="0"/>
          </a:p>
        </p:txBody>
      </p:sp>
      <p:sp>
        <p:nvSpPr>
          <p:cNvPr id="8" name="TextBox 7"/>
          <p:cNvSpPr txBox="1"/>
          <p:nvPr/>
        </p:nvSpPr>
        <p:spPr>
          <a:xfrm>
            <a:off x="4716016" y="4442628"/>
            <a:ext cx="420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dirty="0" smtClean="0"/>
              <a:t>Local space </a:t>
            </a:r>
          </a:p>
          <a:p>
            <a:pPr algn="ctr"/>
            <a:r>
              <a:rPr lang="en-IE" dirty="0" smtClean="0"/>
              <a:t>(* inverse of steerable’s world transform)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54381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260648"/>
            <a:ext cx="4474840" cy="5328592"/>
          </a:xfrm>
        </p:spPr>
        <p:txBody>
          <a:bodyPr>
            <a:normAutofit/>
          </a:bodyPr>
          <a:lstStyle/>
          <a:p>
            <a:r>
              <a:rPr lang="en-IE" dirty="0" smtClean="0"/>
              <a:t>Next we expand the radius of the obstacle by the radius of the boid</a:t>
            </a:r>
          </a:p>
          <a:p>
            <a:r>
              <a:rPr lang="en-IE" dirty="0" smtClean="0"/>
              <a:t>We only consider obstacles where the absolute value of X and Y of the position of the obstacle are less than the expanded radius</a:t>
            </a:r>
            <a:endParaRPr lang="en-I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056" y="692696"/>
            <a:ext cx="3760856" cy="403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2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IE" dirty="0" smtClean="0"/>
              <a:t>Next we do a ray sphere intersection test</a:t>
            </a:r>
          </a:p>
          <a:p>
            <a:pPr lvl="1"/>
            <a:r>
              <a:rPr lang="en-IE" dirty="0" smtClean="0"/>
              <a:t>Make a ray from origin(0,0,0) and direction of (0,0,1)</a:t>
            </a:r>
          </a:p>
          <a:p>
            <a:pPr lvl="1"/>
            <a:r>
              <a:rPr lang="en-IE" dirty="0" smtClean="0"/>
              <a:t>Remember we are in local space!</a:t>
            </a:r>
          </a:p>
          <a:p>
            <a:pPr lvl="1"/>
            <a:r>
              <a:rPr lang="en-IE" dirty="0" smtClean="0"/>
              <a:t>Make a sphere from the centre point of the local position of the obstacle and radius of expanded radius</a:t>
            </a:r>
          </a:p>
          <a:p>
            <a:pPr lvl="1"/>
            <a:r>
              <a:rPr lang="en-IE" dirty="0" smtClean="0"/>
              <a:t>Then we only need to check one ray (the centre line ray) against the sphere</a:t>
            </a:r>
          </a:p>
          <a:p>
            <a:pPr lvl="1"/>
            <a:r>
              <a:rPr lang="en-IE" dirty="0" smtClean="0"/>
              <a:t>We do this for all the obstacles that satisfy the above conditions and pick only the closest one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72160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 smtClean="0"/>
              <a:t>If there is an obstacle that satisfies the above, we calculate the 3 forces</a:t>
            </a:r>
          </a:p>
          <a:p>
            <a:pPr lvl="1"/>
            <a:r>
              <a:rPr lang="en-IE" dirty="0" smtClean="0"/>
              <a:t>Lateral X and Y to steer around left/right and up/down</a:t>
            </a:r>
          </a:p>
          <a:p>
            <a:pPr lvl="1"/>
            <a:r>
              <a:rPr lang="en-IE" dirty="0" smtClean="0"/>
              <a:t>Braking force on the Z axis</a:t>
            </a:r>
          </a:p>
          <a:p>
            <a:pPr lvl="1"/>
            <a:r>
              <a:rPr lang="en-IE" dirty="0" smtClean="0"/>
              <a:t>X and Y forces are identical</a:t>
            </a:r>
          </a:p>
          <a:p>
            <a:pPr lvl="2"/>
            <a:r>
              <a:rPr lang="en-IE" dirty="0" smtClean="0"/>
              <a:t>Subtract the absolute value of obstacle X and Y from </a:t>
            </a:r>
            <a:r>
              <a:rPr lang="en-IE" dirty="0"/>
              <a:t>expanded </a:t>
            </a:r>
            <a:r>
              <a:rPr lang="en-IE" dirty="0" smtClean="0"/>
              <a:t>radius</a:t>
            </a:r>
          </a:p>
          <a:p>
            <a:pPr lvl="2"/>
            <a:r>
              <a:rPr lang="en-IE" dirty="0" smtClean="0"/>
              <a:t>Change the sign depending on whether the force should up left/right up/down</a:t>
            </a:r>
          </a:p>
          <a:p>
            <a:pPr lvl="2"/>
            <a:r>
              <a:rPr lang="en-IE" dirty="0" smtClean="0"/>
              <a:t>Scale by the distance to the obstacle</a:t>
            </a:r>
          </a:p>
          <a:p>
            <a:pPr lvl="1"/>
            <a:r>
              <a:rPr lang="en-IE" dirty="0" smtClean="0"/>
              <a:t>X force (braking force)</a:t>
            </a:r>
          </a:p>
          <a:p>
            <a:pPr lvl="2"/>
            <a:r>
              <a:rPr lang="en-IE" dirty="0" smtClean="0"/>
              <a:t>Subtract the absolute value of obstacle Z from expanded radius </a:t>
            </a:r>
          </a:p>
          <a:p>
            <a:pPr lvl="2"/>
            <a:r>
              <a:rPr lang="en-IE" dirty="0" smtClean="0"/>
              <a:t>Multiply by a scaling factor</a:t>
            </a:r>
          </a:p>
          <a:p>
            <a:pPr lvl="2"/>
            <a:r>
              <a:rPr lang="en-IE" dirty="0" smtClean="0"/>
              <a:t>Finaly transform back to world space</a:t>
            </a:r>
          </a:p>
          <a:p>
            <a:pPr lvl="3"/>
            <a:r>
              <a:rPr lang="en-IE" dirty="0" smtClean="0"/>
              <a:t>Make sure to use transformNormal rather than transform position!</a:t>
            </a:r>
          </a:p>
          <a:p>
            <a:pPr lvl="2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23241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E" sz="12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// Tag obstacles in range</a:t>
            </a:r>
          </a:p>
          <a:p>
            <a:pPr marL="0" indent="0">
              <a:buNone/>
            </a:pPr>
            <a:r>
              <a:rPr lang="en-IE" sz="12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IE" sz="120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  <a:r>
              <a:rPr lang="en-IE" sz="1200" dirty="0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obstacle </a:t>
            </a:r>
            <a:r>
              <a:rPr lang="en-IE" sz="12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obstacles)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IE" sz="1200" dirty="0">
                <a:solidFill>
                  <a:srgbClr val="2B91AF"/>
                </a:solidFill>
                <a:latin typeface="Consolas" panose="020B0609020204030204" pitchFamily="49" charset="0"/>
              </a:rPr>
              <a:t>Vector3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toCentre = transform.position - obstacle.transform.position;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IE" sz="12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dist = toCentre.magnitude;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IE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(dist &lt; boxLength)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    tagged.Add(obstacle);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IE" sz="1200" dirty="0" smtClean="0">
                <a:solidFill>
                  <a:prstClr val="black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IE" sz="1200" dirty="0" smtClean="0">
                <a:solidFill>
                  <a:prstClr val="black"/>
                </a:solidFill>
                <a:latin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IE" sz="1200" dirty="0" smtClean="0">
                <a:solidFill>
                  <a:prstClr val="black"/>
                </a:solidFill>
                <a:latin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endParaRPr lang="en-IE" sz="1200" dirty="0" smtClean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endParaRPr lang="en-I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Tagging obstacles in range...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95218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1261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IE" sz="4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     foreach</a:t>
            </a:r>
            <a:r>
              <a:rPr lang="en-IE" sz="400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o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tagged)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{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Vector3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localPos = transform.InverseTransformPoint(o.transform.position);</a:t>
            </a:r>
          </a:p>
          <a:p>
            <a:pPr marL="0" indent="0">
              <a:buNone/>
            </a:pP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If the local position has a positive Z value then it must lay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behind the agent. (in which case it can be ignored)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(localPos.z &gt;= 0)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{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If the distance from the x axis to the object's position is less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than its radius + half the width of the detection box then there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is a potential intersection.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obstacleRadius = o.transform.localScale.x / 2;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expandedRadius = GetRadius() + obstacleRadius;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((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.Abs(localPos.y) &lt; expandedRadius) &amp;&amp; (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.Abs(localPos.x) &lt; expandedRadius))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{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Now to do a ray/sphere intersection test. The center of the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Create a temp Entity to hold the sphere in local space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Sphere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tempSphere =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Sphere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(expandedRadius, localPos);</a:t>
            </a:r>
          </a:p>
          <a:p>
            <a:pPr marL="0" indent="0">
              <a:buNone/>
            </a:pP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Create a ray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BGE.Geom.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Ray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ray =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BGE.Geom.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Ray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ray.pos =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Vector3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(0, 0, 0);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ray.look =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Vector3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.forward;</a:t>
            </a:r>
          </a:p>
          <a:p>
            <a:pPr marL="0" indent="0">
              <a:buNone/>
            </a:pP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Find the point of intersection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(tempSphere.closestRayIntersects(ray,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Vector3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.zero,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intersection) ==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{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continue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}</a:t>
            </a:r>
          </a:p>
          <a:p>
            <a:pPr marL="0" indent="0">
              <a:buNone/>
            </a:pP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Now see if its the closest, there may be other intersecting spheres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dist = intersection.magnitude;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(dist &lt; distToClosestIP)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{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dist = distToClosestIP;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closestIntersectingObstacle = o;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localPosOfClosestObstacle = localPos;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}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}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}                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}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088170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1261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(closestIntersectingObstacle !=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{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Now calculate the force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multiplier = 1.0f + (boxLength - localPosOfClosestObstacle.z) / boxLength;</a:t>
            </a:r>
          </a:p>
          <a:p>
            <a:pPr marL="0" indent="0">
              <a:buNone/>
            </a:pP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//calculate the lateral force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obstacleRadius = closestIntersectingObstacle.transform.localScale.x / 2;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closestIntersectingObstacle.GetComponent&lt;Renderer&gt;().bounds.extents.magnitude;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expandedRadius = GetRadius() + obstacleRadius;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force.x = (expandedRadius - </a:t>
            </a:r>
            <a:r>
              <a:rPr lang="en-IE" sz="900" dirty="0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.Abs(localPosOfClosestObstacle.x)) * multiplier;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force.y = (expandedRadius - </a:t>
            </a:r>
            <a:r>
              <a:rPr lang="en-IE" sz="900" dirty="0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.Abs(localPosOfClosestObstacle.y)) * multiplier;</a:t>
            </a:r>
          </a:p>
          <a:p>
            <a:pPr marL="0" indent="0">
              <a:buNone/>
            </a:pP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Generate positive or negative direction so we steer around!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Not always in the same direction as in Matt Bucklands book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(localPosOfClosestObstacle.x &gt; 0)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{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force.x = -force.x;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}</a:t>
            </a:r>
          </a:p>
          <a:p>
            <a:pPr marL="0" indent="0">
              <a:buNone/>
            </a:pP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If the obstacle is above, steer down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(localPosOfClosestObstacle.y &gt; 0)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{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force.y = -force.y;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}</a:t>
            </a:r>
          </a:p>
          <a:p>
            <a:pPr marL="0" indent="0">
              <a:buNone/>
            </a:pP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IE" sz="7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en-IE" sz="700" dirty="0">
                <a:solidFill>
                  <a:srgbClr val="008000"/>
                </a:solidFill>
                <a:latin typeface="Consolas" panose="020B0609020204030204" pitchFamily="49" charset="0"/>
              </a:rPr>
              <a:t>apply a braking force proportional to the obstacle's distance from</a:t>
            </a:r>
            <a:endParaRPr lang="en-IE" sz="7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//the vehicle.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brakingWeight = 0.01f;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force.z = (expandedRadius -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       localPosOfClosestObstacle.z) *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       brakingWeight;</a:t>
            </a:r>
          </a:p>
          <a:p>
            <a:pPr marL="0" indent="0">
              <a:buNone/>
            </a:pP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//finally, convert the steering vector from local to world space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Dont include position!                    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force = transform.TransformDirection(force);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}</a:t>
            </a:r>
          </a:p>
          <a:p>
            <a:pPr marL="0" indent="0">
              <a:buNone/>
            </a:pPr>
            <a:endParaRPr lang="en-IE" sz="900" dirty="0"/>
          </a:p>
        </p:txBody>
      </p:sp>
    </p:spTree>
    <p:extLst>
      <p:ext uri="{BB962C8B-B14F-4D97-AF65-F5344CB8AC3E}">
        <p14:creationId xmlns:p14="http://schemas.microsoft.com/office/powerpoint/2010/main" val="252833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What we will learn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smtClean="0"/>
              <a:t>Rays and spheres (pre-requisites)</a:t>
            </a:r>
          </a:p>
          <a:p>
            <a:r>
              <a:rPr lang="en-IE" dirty="0" smtClean="0"/>
              <a:t>Obstacle avoidance</a:t>
            </a:r>
          </a:p>
          <a:p>
            <a:pPr lvl="1"/>
            <a:r>
              <a:rPr lang="en-IE" dirty="0" smtClean="0"/>
              <a:t>How to avoid spherical objects</a:t>
            </a:r>
          </a:p>
          <a:p>
            <a:r>
              <a:rPr lang="en-IE" dirty="0" smtClean="0"/>
              <a:t>Flocking</a:t>
            </a:r>
          </a:p>
          <a:p>
            <a:pPr lvl="1"/>
            <a:r>
              <a:rPr lang="en-IE" dirty="0" smtClean="0"/>
              <a:t>Separation, cohesion, alignment</a:t>
            </a:r>
          </a:p>
          <a:p>
            <a:r>
              <a:rPr lang="en-IE" dirty="0" smtClean="0"/>
              <a:t>Combining steering behaviours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63532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Ray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>
            <a:normAutofit fontScale="92500" lnSpcReduction="20000"/>
          </a:bodyPr>
          <a:lstStyle/>
          <a:p>
            <a:r>
              <a:rPr lang="en-IE" dirty="0" smtClean="0"/>
              <a:t>A line in 3D space that extends outwards from an origin</a:t>
            </a:r>
          </a:p>
          <a:p>
            <a:r>
              <a:rPr lang="en-IE" dirty="0" smtClean="0"/>
              <a:t>Can be bounded</a:t>
            </a:r>
          </a:p>
          <a:p>
            <a:pPr lvl="1"/>
            <a:r>
              <a:rPr lang="en-IE" dirty="0" smtClean="0"/>
              <a:t>Just check distance from the origin</a:t>
            </a:r>
          </a:p>
          <a:p>
            <a:r>
              <a:rPr lang="en-IE" dirty="0" smtClean="0"/>
              <a:t>A ray is defined by</a:t>
            </a:r>
          </a:p>
          <a:p>
            <a:pPr lvl="1"/>
            <a:r>
              <a:rPr lang="en-IE" dirty="0" smtClean="0"/>
              <a:t>Origin </a:t>
            </a:r>
          </a:p>
          <a:p>
            <a:pPr lvl="1"/>
            <a:r>
              <a:rPr lang="en-IE" dirty="0" smtClean="0"/>
              <a:t>Direction (look)</a:t>
            </a:r>
          </a:p>
          <a:p>
            <a:r>
              <a:rPr lang="en-IE" dirty="0" smtClean="0"/>
              <a:t>Mathematically</a:t>
            </a:r>
          </a:p>
          <a:p>
            <a:pPr lvl="1"/>
            <a:r>
              <a:rPr lang="en-IE" dirty="0" smtClean="0"/>
              <a:t>p(t) = p</a:t>
            </a:r>
            <a:r>
              <a:rPr lang="en-IE" baseline="-25000" dirty="0" smtClean="0"/>
              <a:t>0</a:t>
            </a:r>
            <a:r>
              <a:rPr lang="en-IE" dirty="0" smtClean="0"/>
              <a:t> + tu</a:t>
            </a:r>
          </a:p>
          <a:p>
            <a:pPr lvl="1"/>
            <a:endParaRPr lang="en-IE" dirty="0"/>
          </a:p>
        </p:txBody>
      </p:sp>
      <p:pic>
        <p:nvPicPr>
          <p:cNvPr id="1026" name="Picture 2" descr="http://img2.wikia.nocookie.net/__cb20121214033504/callofduty/images/0/06/Ray_Gun_Menu_Icon_BOI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2293" y="2420888"/>
            <a:ext cx="4876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8367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Spheres</a:t>
            </a:r>
            <a:endParaRPr lang="en-US" dirty="0" smtClean="0"/>
          </a:p>
        </p:txBody>
      </p:sp>
      <p:sp>
        <p:nvSpPr>
          <p:cNvPr id="2355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IE" sz="2800" dirty="0" smtClean="0"/>
              <a:t>The equation of a sphere is:</a:t>
            </a:r>
          </a:p>
          <a:p>
            <a:pPr lvl="1">
              <a:lnSpc>
                <a:spcPct val="80000"/>
              </a:lnSpc>
            </a:pPr>
            <a:r>
              <a:rPr lang="en-US" sz="2400" dirty="0" smtClean="0"/>
              <a:t>x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 + y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 + z</a:t>
            </a:r>
            <a:r>
              <a:rPr lang="en-US" sz="2400" baseline="30000" dirty="0" smtClean="0"/>
              <a:t>2 =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</a:p>
          <a:p>
            <a:pPr>
              <a:lnSpc>
                <a:spcPct val="80000"/>
              </a:lnSpc>
            </a:pPr>
            <a:r>
              <a:rPr lang="en-IE" sz="2800" dirty="0" smtClean="0"/>
              <a:t>If p is a point on the sphere, you can write the vector form of a sphere equation: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p.p =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  <a:endParaRPr lang="en-US" sz="2400" dirty="0" smtClean="0"/>
          </a:p>
          <a:p>
            <a:pPr>
              <a:lnSpc>
                <a:spcPct val="80000"/>
              </a:lnSpc>
            </a:pPr>
            <a:r>
              <a:rPr lang="en-US" sz="2800" dirty="0" smtClean="0"/>
              <a:t>If we call the centre point c, then we can write: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(p – c).(p - c) =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OR: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(p – c).(p - c) -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  <a:r>
              <a:rPr lang="en-IE" sz="2400" dirty="0" smtClean="0"/>
              <a:t> = </a:t>
            </a:r>
            <a:r>
              <a:rPr lang="en-US" sz="2400" dirty="0" smtClean="0"/>
              <a:t>0</a:t>
            </a:r>
            <a:endParaRPr lang="en-US" sz="2400" baseline="30000" dirty="0" smtClean="0"/>
          </a:p>
        </p:txBody>
      </p:sp>
    </p:spTree>
    <p:extLst>
      <p:ext uri="{BB962C8B-B14F-4D97-AF65-F5344CB8AC3E}">
        <p14:creationId xmlns:p14="http://schemas.microsoft.com/office/powerpoint/2010/main" val="249532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 Ray/Sphere intersection</a:t>
            </a:r>
          </a:p>
        </p:txBody>
      </p:sp>
      <p:sp>
        <p:nvSpPr>
          <p:cNvPr id="22531" name="Content Placeholder 2" descr="Rectangle: Click to edit Master text styles&#10;Second level&#10;Third level&#10;Fourth level&#10;Fifth level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smtClean="0"/>
              <a:t>3 possibilities</a:t>
            </a:r>
          </a:p>
          <a:p>
            <a:pPr lvl="1"/>
            <a:r>
              <a:rPr lang="en-IE" dirty="0" smtClean="0"/>
              <a:t>No intersection</a:t>
            </a:r>
          </a:p>
          <a:p>
            <a:pPr lvl="1"/>
            <a:r>
              <a:rPr lang="en-IE" dirty="0" smtClean="0"/>
              <a:t>1 intersection</a:t>
            </a:r>
          </a:p>
          <a:p>
            <a:pPr lvl="1"/>
            <a:r>
              <a:rPr lang="en-IE" dirty="0" smtClean="0"/>
              <a:t>2 intersections</a:t>
            </a:r>
          </a:p>
          <a:p>
            <a:pPr lvl="1"/>
            <a:endParaRPr lang="en-IE" dirty="0" smtClean="0"/>
          </a:p>
        </p:txBody>
      </p:sp>
      <p:sp>
        <p:nvSpPr>
          <p:cNvPr id="22532" name="Oval 3"/>
          <p:cNvSpPr>
            <a:spLocks noChangeArrowheads="1"/>
          </p:cNvSpPr>
          <p:nvPr/>
        </p:nvSpPr>
        <p:spPr bwMode="auto">
          <a:xfrm>
            <a:off x="5410200" y="2057400"/>
            <a:ext cx="1600200" cy="1447800"/>
          </a:xfrm>
          <a:prstGeom prst="ellipse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en-IE" dirty="0"/>
          </a:p>
        </p:txBody>
      </p:sp>
      <p:cxnSp>
        <p:nvCxnSpPr>
          <p:cNvPr id="22533" name="Straight Connector 5"/>
          <p:cNvCxnSpPr>
            <a:cxnSpLocks noChangeShapeType="1"/>
          </p:cNvCxnSpPr>
          <p:nvPr/>
        </p:nvCxnSpPr>
        <p:spPr bwMode="auto">
          <a:xfrm rot="5400000" flipH="1" flipV="1">
            <a:off x="6286500" y="2857500"/>
            <a:ext cx="2133600" cy="14478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2534" name="Straight Connector 7"/>
          <p:cNvCxnSpPr>
            <a:cxnSpLocks noChangeShapeType="1"/>
          </p:cNvCxnSpPr>
          <p:nvPr/>
        </p:nvCxnSpPr>
        <p:spPr bwMode="auto">
          <a:xfrm rot="5400000" flipH="1" flipV="1">
            <a:off x="5753100" y="2628900"/>
            <a:ext cx="2133600" cy="12954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2535" name="Straight Connector 9"/>
          <p:cNvCxnSpPr>
            <a:cxnSpLocks noChangeShapeType="1"/>
          </p:cNvCxnSpPr>
          <p:nvPr/>
        </p:nvCxnSpPr>
        <p:spPr bwMode="auto">
          <a:xfrm rot="5400000">
            <a:off x="4686300" y="2324100"/>
            <a:ext cx="2819400" cy="18288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121026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Recall:</a:t>
            </a:r>
            <a:endParaRPr lang="en-US" dirty="0" smtClean="0"/>
          </a:p>
        </p:txBody>
      </p:sp>
      <p:sp>
        <p:nvSpPr>
          <p:cNvPr id="2457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IE" sz="2800" dirty="0" smtClean="0"/>
              <a:t>A ray is: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p(t) = p0 + tu</a:t>
            </a:r>
          </a:p>
          <a:p>
            <a:pPr>
              <a:lnSpc>
                <a:spcPct val="80000"/>
              </a:lnSpc>
            </a:pPr>
            <a:r>
              <a:rPr lang="en-IE" sz="2800" dirty="0" smtClean="0"/>
              <a:t>We want to find the value for t, so we can substitute into the ray equation</a:t>
            </a:r>
          </a:p>
          <a:p>
            <a:pPr>
              <a:lnSpc>
                <a:spcPct val="80000"/>
              </a:lnSpc>
            </a:pPr>
            <a:r>
              <a:rPr lang="en-IE" sz="2800" dirty="0" smtClean="0"/>
              <a:t>So the ray sphere intersection is given by: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(p0 + tu – c).(p0 + tu - c) -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  <a:r>
              <a:rPr lang="en-IE" sz="2400" dirty="0" smtClean="0"/>
              <a:t> = </a:t>
            </a:r>
            <a:r>
              <a:rPr lang="en-US" sz="2400" dirty="0" smtClean="0"/>
              <a:t>0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OR (just rearrange):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(tu  + p0 – c).(tu  + p0 - c) -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  <a:r>
              <a:rPr lang="en-IE" sz="2400" dirty="0" smtClean="0"/>
              <a:t> = </a:t>
            </a:r>
            <a:r>
              <a:rPr lang="en-US" sz="2400" dirty="0" smtClean="0"/>
              <a:t>0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To solve this, we would like to get the equation into the form of a quadratic equation: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At</a:t>
            </a:r>
            <a:r>
              <a:rPr lang="en-IE" sz="2400" baseline="30000" dirty="0" smtClean="0"/>
              <a:t>2</a:t>
            </a:r>
            <a:r>
              <a:rPr lang="en-IE" sz="2400" dirty="0" smtClean="0"/>
              <a:t> + Bt + c</a:t>
            </a:r>
          </a:p>
          <a:p>
            <a:pPr>
              <a:lnSpc>
                <a:spcPct val="80000"/>
              </a:lnSpc>
            </a:pPr>
            <a:r>
              <a:rPr lang="en-IE" sz="2800" dirty="0" smtClean="0"/>
              <a:t>If we do, we can use: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73254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E" sz="4000" dirty="0" smtClean="0"/>
              <a:t>Solution to a quadratic equation:</a:t>
            </a:r>
            <a:endParaRPr lang="en-US" sz="4000" dirty="0" smtClean="0"/>
          </a:p>
        </p:txBody>
      </p:sp>
      <p:pic>
        <p:nvPicPr>
          <p:cNvPr id="2560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810000"/>
            <a:ext cx="6400800" cy="198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Line 5"/>
          <p:cNvSpPr>
            <a:spLocks noChangeShapeType="1"/>
          </p:cNvSpPr>
          <p:nvPr/>
        </p:nvSpPr>
        <p:spPr bwMode="auto">
          <a:xfrm>
            <a:off x="1828800" y="2438400"/>
            <a:ext cx="3581400" cy="1752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E" dirty="0"/>
          </a:p>
        </p:txBody>
      </p:sp>
      <p:sp>
        <p:nvSpPr>
          <p:cNvPr id="25605" name="Text Box 6"/>
          <p:cNvSpPr txBox="1">
            <a:spLocks noChangeArrowheads="1"/>
          </p:cNvSpPr>
          <p:nvPr/>
        </p:nvSpPr>
        <p:spPr bwMode="auto">
          <a:xfrm>
            <a:off x="685800" y="2057400"/>
            <a:ext cx="2733675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r>
              <a:rPr lang="en-IE" dirty="0"/>
              <a:t>The </a:t>
            </a:r>
            <a:r>
              <a:rPr lang="en-US" b="1" dirty="0"/>
              <a:t>Discriminant</a:t>
            </a:r>
          </a:p>
          <a:p>
            <a:pPr eaLnBrk="1" hangingPunct="1"/>
            <a:endParaRPr lang="en-IE" dirty="0"/>
          </a:p>
          <a:p>
            <a:pPr eaLnBrk="1" hangingPunct="1"/>
            <a:endParaRPr lang="en-US" dirty="0"/>
          </a:p>
        </p:txBody>
      </p:sp>
      <p:sp>
        <p:nvSpPr>
          <p:cNvPr id="25606" name="Text Box 7"/>
          <p:cNvSpPr txBox="1">
            <a:spLocks noChangeArrowheads="1"/>
          </p:cNvSpPr>
          <p:nvPr/>
        </p:nvSpPr>
        <p:spPr bwMode="auto">
          <a:xfrm>
            <a:off x="4117975" y="1557338"/>
            <a:ext cx="4949825" cy="228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l" eaLnBrk="1" hangingPunct="1"/>
            <a:r>
              <a:rPr lang="en-IE" dirty="0"/>
              <a:t>If the </a:t>
            </a:r>
            <a:r>
              <a:rPr lang="en-US" b="1" dirty="0"/>
              <a:t>Discriminant is:</a:t>
            </a:r>
            <a:br>
              <a:rPr lang="en-US" b="1" dirty="0"/>
            </a:br>
            <a:r>
              <a:rPr lang="en-US" b="1" dirty="0"/>
              <a:t>- 0 there is exactly one root:</a:t>
            </a:r>
          </a:p>
          <a:p>
            <a:pPr algn="l" eaLnBrk="1" hangingPunct="1"/>
            <a:r>
              <a:rPr lang="en-IE" b="1" dirty="0"/>
              <a:t>- Positive there are 2 real roots</a:t>
            </a:r>
          </a:p>
          <a:p>
            <a:pPr algn="l" eaLnBrk="1" hangingPunct="1"/>
            <a:r>
              <a:rPr lang="en-IE" b="1" dirty="0"/>
              <a:t>- Negative there are 2 </a:t>
            </a:r>
            <a:br>
              <a:rPr lang="en-IE" b="1" dirty="0"/>
            </a:br>
            <a:r>
              <a:rPr lang="en-IE" b="1" dirty="0"/>
              <a:t>imaginary roots</a:t>
            </a:r>
            <a:endParaRPr lang="en-US" b="1" dirty="0"/>
          </a:p>
          <a:p>
            <a:pPr algn="l"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242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So how do we do it??</a:t>
            </a:r>
            <a:endParaRPr lang="en-US" dirty="0" smtClean="0"/>
          </a:p>
        </p:txBody>
      </p:sp>
      <p:sp>
        <p:nvSpPr>
          <p:cNvPr id="2662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(tu  + p0 – c).(tu  + p0 - c) - </a:t>
            </a:r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r>
              <a:rPr lang="en-IE" dirty="0" smtClean="0"/>
              <a:t> = </a:t>
            </a:r>
            <a:r>
              <a:rPr lang="en-US" dirty="0" smtClean="0"/>
              <a:t>0</a:t>
            </a:r>
          </a:p>
          <a:p>
            <a:r>
              <a:rPr lang="en-IE" dirty="0" smtClean="0"/>
              <a:t>Dot product is distributive:</a:t>
            </a:r>
          </a:p>
          <a:p>
            <a:pPr lvl="1"/>
            <a:r>
              <a:rPr lang="en-IE" dirty="0" smtClean="0"/>
              <a:t>a.(b + c) = a.b + a.c</a:t>
            </a:r>
          </a:p>
          <a:p>
            <a:pPr lvl="1"/>
            <a:r>
              <a:rPr lang="en-IE" dirty="0" smtClean="0"/>
              <a:t>(a + b).(a + c) = aa + ac + ba + bc</a:t>
            </a:r>
          </a:p>
          <a:p>
            <a:r>
              <a:rPr lang="en-IE" dirty="0" smtClean="0"/>
              <a:t>So…</a:t>
            </a:r>
          </a:p>
          <a:p>
            <a:pPr lvl="1"/>
            <a:r>
              <a:rPr lang="en-IE" dirty="0" smtClean="0"/>
              <a:t>(tu  + p0 – c).(tu  + p0 - c) - </a:t>
            </a:r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r>
              <a:rPr lang="en-IE" dirty="0" smtClean="0"/>
              <a:t> = </a:t>
            </a:r>
            <a:r>
              <a:rPr lang="en-US" dirty="0" smtClean="0"/>
              <a:t>0</a:t>
            </a:r>
          </a:p>
          <a:p>
            <a:r>
              <a:rPr lang="en-IE" dirty="0" smtClean="0"/>
              <a:t>Becomes…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8057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27651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E" sz="3600" dirty="0" smtClean="0"/>
              <a:t>(tu  + p0 – c).(tu  + p0 - c) - </a:t>
            </a:r>
            <a:r>
              <a:rPr lang="en-US" sz="3600" dirty="0" smtClean="0"/>
              <a:t>r</a:t>
            </a:r>
            <a:r>
              <a:rPr lang="en-US" sz="3600" baseline="30000" dirty="0" smtClean="0"/>
              <a:t>2</a:t>
            </a:r>
            <a:r>
              <a:rPr lang="en-IE" sz="3600" dirty="0" smtClean="0"/>
              <a:t> = </a:t>
            </a:r>
            <a:r>
              <a:rPr lang="en-US" sz="3600" dirty="0" smtClean="0"/>
              <a:t>0</a:t>
            </a:r>
          </a:p>
          <a:p>
            <a:r>
              <a:rPr lang="en-IE" sz="3600" dirty="0" smtClean="0"/>
              <a:t>tu.tu + tu.(p0 – c) + (p0 – c).tu + (p0 – c).(p0 – c) - </a:t>
            </a:r>
            <a:r>
              <a:rPr lang="en-US" sz="3600" dirty="0" smtClean="0"/>
              <a:t>r</a:t>
            </a:r>
            <a:r>
              <a:rPr lang="en-US" sz="3600" baseline="30000" dirty="0" smtClean="0"/>
              <a:t>2</a:t>
            </a:r>
            <a:r>
              <a:rPr lang="en-IE" sz="3600" dirty="0" smtClean="0"/>
              <a:t> </a:t>
            </a:r>
          </a:p>
          <a:p>
            <a:r>
              <a:rPr lang="en-IE" sz="3600" dirty="0" smtClean="0"/>
              <a:t>Which becomes:</a:t>
            </a:r>
          </a:p>
          <a:p>
            <a:r>
              <a:rPr lang="en-IE" sz="3600" dirty="0" smtClean="0"/>
              <a:t>u.ut</a:t>
            </a:r>
            <a:r>
              <a:rPr lang="en-IE" sz="3600" baseline="30000" dirty="0" smtClean="0"/>
              <a:t>2</a:t>
            </a:r>
            <a:r>
              <a:rPr lang="en-IE" sz="3600" dirty="0" smtClean="0"/>
              <a:t> + 2u(p0 – pc)t + (p0 – c).(p0 – c) - </a:t>
            </a:r>
            <a:r>
              <a:rPr lang="en-US" sz="3600" dirty="0" smtClean="0"/>
              <a:t>r</a:t>
            </a:r>
            <a:r>
              <a:rPr lang="en-US" sz="3600" baseline="30000" dirty="0" smtClean="0"/>
              <a:t>2</a:t>
            </a:r>
            <a:r>
              <a:rPr lang="en-IE" sz="3600" dirty="0" smtClean="0"/>
              <a:t> </a:t>
            </a:r>
            <a:endParaRPr lang="en-US" sz="3600" dirty="0" smtClean="0"/>
          </a:p>
          <a:p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3862039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2396</TotalTime>
  <Words>1468</Words>
  <Application>Microsoft Office PowerPoint</Application>
  <PresentationFormat>On-screen Show (4:3)</PresentationFormat>
  <Paragraphs>210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Consolas</vt:lpstr>
      <vt:lpstr>Tahoma</vt:lpstr>
      <vt:lpstr>Times New Roman</vt:lpstr>
      <vt:lpstr>Office Theme</vt:lpstr>
      <vt:lpstr>Game AI (Game Engines 2)</vt:lpstr>
      <vt:lpstr>What we will learn</vt:lpstr>
      <vt:lpstr>Ray</vt:lpstr>
      <vt:lpstr>Spheres</vt:lpstr>
      <vt:lpstr>A Ray/Sphere intersection</vt:lpstr>
      <vt:lpstr>Recall:</vt:lpstr>
      <vt:lpstr>Solution to a quadratic equation:</vt:lpstr>
      <vt:lpstr>So how do we do it??</vt:lpstr>
      <vt:lpstr>PowerPoint Presentation</vt:lpstr>
      <vt:lpstr>So:</vt:lpstr>
      <vt:lpstr>Obstacle avoidance</vt:lpstr>
      <vt:lpstr>The algorithm</vt:lpstr>
      <vt:lpstr>PowerPoint Presentation</vt:lpstr>
      <vt:lpstr>PowerPoint Presentation</vt:lpstr>
      <vt:lpstr>PowerPoint Presentation</vt:lpstr>
      <vt:lpstr>PowerPoint Presentation</vt:lpstr>
      <vt:lpstr>Tagging obstacles in range...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Steering Behaviours for Autonomous Agents</dc:title>
  <dc:creator>Bryan Duggan</dc:creator>
  <cp:lastModifiedBy>Bryan</cp:lastModifiedBy>
  <cp:revision>98</cp:revision>
  <dcterms:created xsi:type="dcterms:W3CDTF">2013-06-11T15:29:07Z</dcterms:created>
  <dcterms:modified xsi:type="dcterms:W3CDTF">2014-03-10T18:58:49Z</dcterms:modified>
</cp:coreProperties>
</file>

<file path=docProps/thumbnail.jpeg>
</file>